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7"/>
  </p:notesMasterIdLst>
  <p:sldIdLst>
    <p:sldId id="273" r:id="rId5"/>
    <p:sldId id="289" r:id="rId6"/>
    <p:sldId id="299" r:id="rId7"/>
    <p:sldId id="290" r:id="rId8"/>
    <p:sldId id="291" r:id="rId9"/>
    <p:sldId id="294" r:id="rId10"/>
    <p:sldId id="311" r:id="rId11"/>
    <p:sldId id="310" r:id="rId12"/>
    <p:sldId id="308" r:id="rId13"/>
    <p:sldId id="309" r:id="rId14"/>
    <p:sldId id="312" r:id="rId15"/>
    <p:sldId id="292" r:id="rId16"/>
    <p:sldId id="307" r:id="rId17"/>
    <p:sldId id="302" r:id="rId18"/>
    <p:sldId id="306" r:id="rId19"/>
    <p:sldId id="303" r:id="rId20"/>
    <p:sldId id="304" r:id="rId21"/>
    <p:sldId id="305" r:id="rId22"/>
    <p:sldId id="293" r:id="rId23"/>
    <p:sldId id="295" r:id="rId24"/>
    <p:sldId id="297" r:id="rId25"/>
    <p:sldId id="29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gan Skrobacz" initials="MS" lastIdx="1" clrIdx="0">
    <p:extLst>
      <p:ext uri="{19B8F6BF-5375-455C-9EA6-DF929625EA0E}">
        <p15:presenceInfo xmlns:p15="http://schemas.microsoft.com/office/powerpoint/2012/main" userId="S::skrobacz.m@northeastern.edu::c229df5e-7657-43a2-ac4f-70ac52e626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13" autoAdjust="0"/>
    <p:restoredTop sz="94619" autoAdjust="0"/>
  </p:normalViewPr>
  <p:slideViewPr>
    <p:cSldViewPr snapToGrid="0">
      <p:cViewPr>
        <p:scale>
          <a:sx n="136" d="100"/>
          <a:sy n="136" d="100"/>
        </p:scale>
        <p:origin x="79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9E42CC-5D0A-D946-A385-0ADC626130DE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36194-5FB8-314C-B7DA-09B5B39FB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42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36194-5FB8-314C-B7DA-09B5B39FBC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70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12/14/21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8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12/14/21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0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12/14/21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224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4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56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46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9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12/14/21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986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51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082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c1.com/blog/the-opioid-crisis-is-now-officially-a-national-emergency-now-what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1.wp.com/www.studentdoctor.net/wp-content/uploads/2018/07/20180726_opioid_783935359.png?resize=800%2C445&amp;ssl=1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dc.gov/medicationsafety/pdfs/cdc_5538_ds1.pdf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randaily.ir/content/imgcache/file/291108/0/image_650_365.jpg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Picture 5" descr="pipette dripping into a petri dish">
            <a:extLst>
              <a:ext uri="{FF2B5EF4-FFF2-40B4-BE49-F238E27FC236}">
                <a16:creationId xmlns:a16="http://schemas.microsoft.com/office/drawing/2014/main" id="{AD5EFA86-59D3-41A9-819E-C704FF32C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302" y="457200"/>
            <a:ext cx="7588885" cy="589965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48224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2723" y="850791"/>
            <a:ext cx="3202016" cy="4198288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Using Machine Learning to Address the Opioid Crisis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367338"/>
            <a:ext cx="3618828" cy="98951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2723" y="5545331"/>
            <a:ext cx="3202016" cy="649222"/>
          </a:xfrm>
          <a:noFill/>
        </p:spPr>
        <p:txBody>
          <a:bodyPr anchor="ctr">
            <a:normAutofit fontScale="70000" lnSpcReduction="20000"/>
          </a:bodyPr>
          <a:lstStyle/>
          <a:p>
            <a:r>
              <a:rPr lang="en-US" sz="1800" dirty="0">
                <a:solidFill>
                  <a:srgbClr val="FFFFFF">
                    <a:alpha val="75000"/>
                  </a:srgbClr>
                </a:solidFill>
              </a:rPr>
              <a:t>Megan Skrobacz, Matthew Menzi,  Yoselyn Cervantes, Adithya Chundailthodi</a:t>
            </a:r>
          </a:p>
        </p:txBody>
      </p:sp>
    </p:spTree>
    <p:extLst>
      <p:ext uri="{BB962C8B-B14F-4D97-AF65-F5344CB8AC3E}">
        <p14:creationId xmlns:p14="http://schemas.microsoft.com/office/powerpoint/2010/main" val="2424003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14B1-1E33-2C4D-AD4D-5F04A40E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817"/>
            <a:ext cx="11029616" cy="819722"/>
          </a:xfrm>
        </p:spPr>
        <p:txBody>
          <a:bodyPr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Feature selection results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6ACD46-1D04-9046-B4A9-280F6011C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1880" y="2292396"/>
            <a:ext cx="3708904" cy="3633787"/>
          </a:xfrm>
        </p:spPr>
      </p:pic>
    </p:spTree>
    <p:extLst>
      <p:ext uri="{BB962C8B-B14F-4D97-AF65-F5344CB8AC3E}">
        <p14:creationId xmlns:p14="http://schemas.microsoft.com/office/powerpoint/2010/main" val="425613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E8801-A2B5-4548-A0D4-DECF810F5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6D135-47CF-E043-A322-0FA459663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square mean error does not imply a successful model </a:t>
            </a:r>
          </a:p>
          <a:p>
            <a:r>
              <a:rPr lang="en-US" dirty="0"/>
              <a:t>No significant patterns could be observed using linear regression</a:t>
            </a:r>
          </a:p>
          <a:p>
            <a:r>
              <a:rPr lang="en-US" dirty="0"/>
              <a:t>The data cleaning process could benefit from collaboration with field experts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8FFE-F931-4ACA-B255-9514B3F1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2 </a:t>
            </a:r>
            <a:r>
              <a:rPr lang="en-US" dirty="0">
                <a:sym typeface="Wingdings" panose="05000000000000000000" pitchFamily="2" charset="2"/>
              </a:rPr>
              <a:t> Using Federal data to classify doctors who prescribe opioids (Adithya)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F794-FEBC-40CF-93A4-9AD2720EB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Unnecessary prescriptions potentially play a significant role in the increase in opioid overdoses.</a:t>
            </a:r>
          </a:p>
          <a:p>
            <a:r>
              <a:rPr lang="en-US" sz="2000" dirty="0">
                <a:solidFill>
                  <a:schemeClr val="tx1"/>
                </a:solidFill>
              </a:rPr>
              <a:t>Patients who do not truly need the medication run the risk of becoming addicted themselves.</a:t>
            </a:r>
          </a:p>
          <a:p>
            <a:r>
              <a:rPr lang="en-US" sz="2000" dirty="0">
                <a:solidFill>
                  <a:schemeClr val="tx1"/>
                </a:solidFill>
              </a:rPr>
              <a:t>Find the likelihood that a provider would prescribe an opioid.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600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7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8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79" name="Rectangle 76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40B36-0E12-4886-AAAD-2B05B75F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4" y="702156"/>
            <a:ext cx="630900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Building our Prediction Model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C1C2-13D3-43D0-BF28-477405EA9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1896533"/>
            <a:ext cx="6309003" cy="39622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Understanding our dataset.</a:t>
            </a:r>
          </a:p>
          <a:p>
            <a:r>
              <a:rPr lang="en-US" sz="2000" b="0" i="0" dirty="0">
                <a:effectLst/>
              </a:rPr>
              <a:t>Data Preprocessing.</a:t>
            </a:r>
          </a:p>
          <a:p>
            <a:r>
              <a:rPr lang="en-US" sz="2000" dirty="0"/>
              <a:t>Building the model classifiers.</a:t>
            </a:r>
            <a:endParaRPr lang="en-US" sz="2000" b="0" i="0" dirty="0">
              <a:effectLst/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Validating the model.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D3FA4E-CB56-489C-A9BC-632EEDF316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1654" y="0"/>
            <a:ext cx="5070345" cy="6858000"/>
          </a:xfrm>
        </p:spPr>
      </p:pic>
    </p:spTree>
    <p:extLst>
      <p:ext uri="{BB962C8B-B14F-4D97-AF65-F5344CB8AC3E}">
        <p14:creationId xmlns:p14="http://schemas.microsoft.com/office/powerpoint/2010/main" val="478517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7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8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79" name="Rectangle 76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40B36-0E12-4886-AAAD-2B05B75F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Understanding the Dataset</a:t>
            </a:r>
            <a:endParaRPr lang="en-US" b="0" kern="1200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C1C2-13D3-43D0-BF28-477405EA9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534" y="1896533"/>
            <a:ext cx="6596292" cy="39622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S</a:t>
            </a:r>
            <a:r>
              <a:rPr lang="en-US" sz="1800" b="0" i="0" dirty="0">
                <a:effectLst/>
              </a:rPr>
              <a:t>ummaries of prescription records for 250 common opioid and non-opioid drugs written by 25,000 unique licensed medical professionals.</a:t>
            </a:r>
          </a:p>
          <a:p>
            <a:r>
              <a:rPr lang="en-US" sz="1800" dirty="0">
                <a:solidFill>
                  <a:schemeClr val="tx2"/>
                </a:solidFill>
              </a:rPr>
              <a:t>Features – Gender, State, Credentials, Specialty, Opioid-Prescriber Label &amp; List of Drugs. </a:t>
            </a:r>
          </a:p>
        </p:txBody>
      </p:sp>
      <p:pic>
        <p:nvPicPr>
          <p:cNvPr id="1028" name="Picture 4" descr="Opioid Distribution And Sales Data Release Sheds Light On Opioid  Prescribing : Shots - Health News : NPR">
            <a:extLst>
              <a:ext uri="{FF2B5EF4-FFF2-40B4-BE49-F238E27FC236}">
                <a16:creationId xmlns:a16="http://schemas.microsoft.com/office/drawing/2014/main" id="{DBE1B409-FF83-496F-8387-D3E6250C7F4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654" y="0"/>
            <a:ext cx="5070346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746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7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8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79" name="Rectangle 76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40B36-0E12-4886-AAAD-2B05B75F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OBSERVATIONS</a:t>
            </a:r>
            <a:endParaRPr lang="en-US" b="0" kern="1200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C1C2-13D3-43D0-BF28-477405EA9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534" y="1896533"/>
            <a:ext cx="6675119" cy="39622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Most widely prescribed opioid - Hydrocodone(Vicodin).</a:t>
            </a:r>
          </a:p>
          <a:p>
            <a:r>
              <a:rPr lang="en-US" sz="2000" dirty="0">
                <a:solidFill>
                  <a:schemeClr val="tx2"/>
                </a:solidFill>
              </a:rPr>
              <a:t>Most Common Prescribers – Surgeons.</a:t>
            </a:r>
          </a:p>
          <a:p>
            <a:r>
              <a:rPr lang="en-US" sz="2000" dirty="0">
                <a:solidFill>
                  <a:schemeClr val="tx2"/>
                </a:solidFill>
              </a:rPr>
              <a:t>California had significantly more deaths than any other states.</a:t>
            </a:r>
          </a:p>
          <a:p>
            <a:r>
              <a:rPr lang="en-US" sz="2000" dirty="0">
                <a:solidFill>
                  <a:schemeClr val="tx2"/>
                </a:solidFill>
              </a:rPr>
              <a:t>West Virginia had the highest death per capita.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F67D32-8F6E-4CEA-AD3A-C7E8AB465C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1654" y="0"/>
            <a:ext cx="5070345" cy="6858000"/>
          </a:xfrm>
        </p:spPr>
      </p:pic>
    </p:spTree>
    <p:extLst>
      <p:ext uri="{BB962C8B-B14F-4D97-AF65-F5344CB8AC3E}">
        <p14:creationId xmlns:p14="http://schemas.microsoft.com/office/powerpoint/2010/main" val="1151031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7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8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79" name="Rectangle 76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40B36-0E12-4886-AAAD-2B05B75F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476555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Prediction – classification algorithms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C1C2-13D3-43D0-BF28-477405EA9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534" y="1896533"/>
            <a:ext cx="6611214" cy="39622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0" i="0" dirty="0">
                <a:effectLst/>
                <a:latin typeface="Inter"/>
              </a:rPr>
              <a:t>The P</a:t>
            </a:r>
            <a:r>
              <a:rPr lang="en-US" sz="2000" dirty="0">
                <a:latin typeface="Inter"/>
              </a:rPr>
              <a:t>erceptron</a:t>
            </a:r>
          </a:p>
          <a:p>
            <a:r>
              <a:rPr lang="en-US" sz="2000" b="0" i="0" dirty="0">
                <a:effectLst/>
                <a:latin typeface="Inter"/>
              </a:rPr>
              <a:t>K-Nearest Neighbors</a:t>
            </a:r>
          </a:p>
          <a:p>
            <a:r>
              <a:rPr lang="en-US" sz="2000" dirty="0">
                <a:solidFill>
                  <a:schemeClr val="tx2"/>
                </a:solidFill>
              </a:rPr>
              <a:t>Gaussian Naïve Bayes</a:t>
            </a:r>
          </a:p>
          <a:p>
            <a:r>
              <a:rPr lang="en-US" sz="2000" dirty="0">
                <a:solidFill>
                  <a:schemeClr val="tx2"/>
                </a:solidFill>
              </a:rPr>
              <a:t>Decision Trees</a:t>
            </a:r>
          </a:p>
          <a:p>
            <a:r>
              <a:rPr lang="en-US" sz="2000" dirty="0">
                <a:solidFill>
                  <a:schemeClr val="tx2"/>
                </a:solidFill>
              </a:rPr>
              <a:t>Gradient Boosting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3ADF57-D3AC-4016-B1FB-8422200DFA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21654" y="0"/>
            <a:ext cx="5070346" cy="6858000"/>
          </a:xfrm>
        </p:spPr>
      </p:pic>
    </p:spTree>
    <p:extLst>
      <p:ext uri="{BB962C8B-B14F-4D97-AF65-F5344CB8AC3E}">
        <p14:creationId xmlns:p14="http://schemas.microsoft.com/office/powerpoint/2010/main" val="4259430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F78B4-CC9D-4D88-B13C-AF9C83440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MODEL EVALUATION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20FF8-F1D6-4D64-95BB-2A9575C1CA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5400" dirty="0"/>
              <a:t>TRAIN-TEST SPLITS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59BF7-66BF-4B82-86D2-2CF558373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094" y="2077613"/>
            <a:ext cx="4532786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68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F78B4-CC9D-4D88-B13C-AF9C83440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MODEL EVALUATION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20FF8-F1D6-4D64-95BB-2A9575C1CA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5400" dirty="0"/>
              <a:t>5 – CROSS VALIDATION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AAB02E-5580-4BA7-9101-544E775B15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77455" y="2228003"/>
            <a:ext cx="4357992" cy="3900339"/>
          </a:xfrm>
        </p:spPr>
      </p:pic>
    </p:spTree>
    <p:extLst>
      <p:ext uri="{BB962C8B-B14F-4D97-AF65-F5344CB8AC3E}">
        <p14:creationId xmlns:p14="http://schemas.microsoft.com/office/powerpoint/2010/main" val="3124800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EE2A-468B-46E5-AF56-8A4E81779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3 </a:t>
            </a:r>
            <a:r>
              <a:rPr lang="en-US" dirty="0">
                <a:sym typeface="Wingdings" panose="05000000000000000000" pitchFamily="2" charset="2"/>
              </a:rPr>
              <a:t> using the classifier to gain state-level insights (Matthew)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20BB-4110-4F09-97C6-320540E00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474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74DE2-2668-41ED-AEB4-331F161CF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Background &amp;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1926-6B8C-43F6-B31C-3CEE9A0D2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255" y="2177142"/>
            <a:ext cx="3409782" cy="38236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 wanted to study a topic which would involve a social problem to potentially use ML to help solve it</a:t>
            </a:r>
          </a:p>
          <a:p>
            <a:r>
              <a:rPr lang="en-US" dirty="0">
                <a:solidFill>
                  <a:srgbClr val="FFFFFF"/>
                </a:solidFill>
              </a:rPr>
              <a:t>The opioid crisis is one which is agnostic of borders and endemic to many countries</a:t>
            </a:r>
          </a:p>
          <a:p>
            <a:r>
              <a:rPr lang="en-US" dirty="0">
                <a:solidFill>
                  <a:srgbClr val="FFFFFF"/>
                </a:solidFill>
              </a:rPr>
              <a:t>We chose to focus on the US due to the availability of public datasets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A52688-77D2-4FF2-AE18-F3E61CBA4E8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2231" y="1517061"/>
            <a:ext cx="6831503" cy="380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1A39C4-A031-4101-B1B8-D874A3F1A6C2}"/>
              </a:ext>
            </a:extLst>
          </p:cNvPr>
          <p:cNvSpPr txBox="1"/>
          <p:nvPr/>
        </p:nvSpPr>
        <p:spPr>
          <a:xfrm>
            <a:off x="4592231" y="5461233"/>
            <a:ext cx="68315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Image source: Virgil, Sarah. “The Opioid Crisis Is Now Officially A National Emergency. Now What?” </a:t>
            </a:r>
            <a:r>
              <a:rPr lang="en-US" sz="1050" i="1" dirty="0">
                <a:solidFill>
                  <a:schemeClr val="bg1"/>
                </a:solidFill>
              </a:rPr>
              <a:t>Hc1.com Inc,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https://www.hc1.com/blog/the-opioid-crisis-is-now-officially-a-national-emergency-now-what/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3226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Purposeful Prescribing: A Dentist's Role in the Opioid ...">
            <a:extLst>
              <a:ext uri="{FF2B5EF4-FFF2-40B4-BE49-F238E27FC236}">
                <a16:creationId xmlns:a16="http://schemas.microsoft.com/office/drawing/2014/main" id="{8BC36849-7526-4DD6-88E5-888BF3E0862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r="-1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DA7A33-0C3D-41C3-A2AF-8148C7750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Overall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154EE-81A4-472C-A7E4-B3DCE812CA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5199" y="2180496"/>
            <a:ext cx="10261602" cy="36783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Lobbying didn’t have as much of an impact as we thought on opioid distribution rates (no significant correlation)</a:t>
            </a:r>
          </a:p>
          <a:p>
            <a:pPr lvl="1"/>
            <a:r>
              <a:rPr lang="en-US" dirty="0"/>
              <a:t>Regression didn’t work best for this analysis</a:t>
            </a:r>
          </a:p>
          <a:p>
            <a:r>
              <a:rPr lang="en-US" dirty="0"/>
              <a:t>For the prediction model, gradient boosting classifier worked best, followed by KNN</a:t>
            </a:r>
          </a:p>
          <a:p>
            <a:r>
              <a:rPr lang="en-US" dirty="0"/>
              <a:t>For the state model, gradient boosting also worked well, but we worry about potentially overfitting – with more time we would like to verify with other data,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Model efficacy is hard to determine without other state data</a:t>
            </a:r>
          </a:p>
          <a:p>
            <a:r>
              <a:rPr lang="en-US" dirty="0"/>
              <a:t>We think our contributions can certainly lead to future work around this topic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5B5C5B-A305-4650-A302-440E13A14BB8}"/>
              </a:ext>
            </a:extLst>
          </p:cNvPr>
          <p:cNvSpPr txBox="1"/>
          <p:nvPr/>
        </p:nvSpPr>
        <p:spPr>
          <a:xfrm>
            <a:off x="2835479" y="6467912"/>
            <a:ext cx="9236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Image source: </a:t>
            </a:r>
            <a:r>
              <a:rPr lang="en-US" sz="1000" dirty="0">
                <a:hlinkClick r:id="rId3"/>
              </a:rPr>
              <a:t>https://i1.wp.com/www.studentdoctor.net/wp-content/uploads/2018/07/20180726_opioid_783935359.png?resize=800%2C445&amp;ssl=1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8474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99B60-68C0-4659-8C6B-6A8EACDE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Referenced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87E8C-ED4A-48C2-9328-566AD8164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[1] “Unintentional Drug Poisoning in the United States”, </a:t>
            </a:r>
            <a:r>
              <a:rPr lang="en-US" i="1" dirty="0"/>
              <a:t>Center for Disease Control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https://www.cdc.gov/medicationsafety/pdfs/cdc_5538_ds1.pdf</a:t>
            </a:r>
            <a:endParaRPr lang="en-US" dirty="0"/>
          </a:p>
          <a:p>
            <a:r>
              <a:rPr lang="en-US" dirty="0"/>
              <a:t>[2] Dowell D, Arias E, </a:t>
            </a:r>
            <a:r>
              <a:rPr lang="en-US" dirty="0" err="1"/>
              <a:t>Kochanek</a:t>
            </a:r>
            <a:r>
              <a:rPr lang="en-US" dirty="0"/>
              <a:t> K, et al. Contribution of Opioid-Involved Poisoning to the Change in Life Expectancy in the United States, 2000-2015. </a:t>
            </a:r>
            <a:r>
              <a:rPr lang="en-US" i="1" dirty="0"/>
              <a:t>JAMA</a:t>
            </a:r>
            <a:r>
              <a:rPr lang="en-US" dirty="0"/>
              <a:t>. 2017;318(11):1065–1067. doi:10.1001/jama.2017.9308</a:t>
            </a:r>
          </a:p>
          <a:p>
            <a:r>
              <a:rPr lang="en-US" dirty="0"/>
              <a:t>[3] Florence CS, Zhou C, Luo F, Xu L. The Economic Burden of Prescription Opioid Overdose, Abuse, and Dependence in the United States, 2013. </a:t>
            </a:r>
            <a:r>
              <a:rPr lang="en-US" i="1" dirty="0"/>
              <a:t>Med Care</a:t>
            </a:r>
            <a:r>
              <a:rPr lang="en-US" dirty="0"/>
              <a:t>. 2016;54(10):901-906. doi:10.1097/MLR.0000000000000625.</a:t>
            </a:r>
          </a:p>
          <a:p>
            <a:r>
              <a:rPr lang="en-US" dirty="0"/>
              <a:t>[4] J. </a:t>
            </a:r>
            <a:r>
              <a:rPr lang="en-US" dirty="0" err="1"/>
              <a:t>Huinker</a:t>
            </a:r>
            <a:r>
              <a:rPr lang="en-US" dirty="0"/>
              <a:t>. Using machine learning to predict prescription opioid misuse in patients. </a:t>
            </a:r>
            <a:r>
              <a:rPr lang="en-US" i="1" dirty="0"/>
              <a:t>Iowa State University Digital Repository, </a:t>
            </a:r>
            <a:r>
              <a:rPr lang="en-US" dirty="0"/>
              <a:t>194, 2019. </a:t>
            </a:r>
          </a:p>
          <a:p>
            <a:r>
              <a:rPr lang="en-US" dirty="0"/>
              <a:t>[5] A. E. Kilby. Algorithmic fairness in predicting opioid use disorder using machine learning. In </a:t>
            </a:r>
            <a:r>
              <a:rPr lang="en-US" i="1" dirty="0"/>
              <a:t>Proceedings of the 2021 ACM Conference on Fairness, Accountability, and Transparency</a:t>
            </a:r>
            <a:r>
              <a:rPr lang="en-US" dirty="0"/>
              <a:t>, </a:t>
            </a:r>
            <a:r>
              <a:rPr lang="en-US" dirty="0" err="1"/>
              <a:t>FAccT</a:t>
            </a:r>
            <a:r>
              <a:rPr lang="en-US" dirty="0"/>
              <a:t> ’21, page 272, New York, NY, USA, 2021. Association for Computing Machinery. </a:t>
            </a:r>
          </a:p>
          <a:p>
            <a:r>
              <a:rPr lang="en-US" dirty="0"/>
              <a:t>[6] W.-H. Lo-</a:t>
            </a:r>
            <a:r>
              <a:rPr lang="en-US" dirty="0" err="1"/>
              <a:t>Ciganic</a:t>
            </a:r>
            <a:r>
              <a:rPr lang="en-US" dirty="0"/>
              <a:t>, J. L. Huang, H. H. Zhang, J. C. Weiss, Y. Wu, C. K. </a:t>
            </a:r>
            <a:r>
              <a:rPr lang="en-US" dirty="0" err="1"/>
              <a:t>Kwoh</a:t>
            </a:r>
            <a:r>
              <a:rPr lang="en-US" dirty="0"/>
              <a:t>, J. M. Donohue, G. Cochran, A. J. Gordon, D. C. Malone, C. C. </a:t>
            </a:r>
            <a:r>
              <a:rPr lang="en-US" dirty="0" err="1"/>
              <a:t>Kuza</a:t>
            </a:r>
            <a:r>
              <a:rPr lang="en-US" dirty="0"/>
              <a:t>, and W. F. </a:t>
            </a:r>
            <a:r>
              <a:rPr lang="en-US" dirty="0" err="1"/>
              <a:t>Gellad</a:t>
            </a:r>
            <a:r>
              <a:rPr lang="en-US" dirty="0"/>
              <a:t>. Evaluation of machine-learning algorithms for predicting opioid overdose risk among </a:t>
            </a:r>
            <a:r>
              <a:rPr lang="en-US" dirty="0" err="1"/>
              <a:t>medicare</a:t>
            </a:r>
            <a:r>
              <a:rPr lang="en-US" dirty="0"/>
              <a:t> beneficiaries with opioid prescriptions. </a:t>
            </a:r>
            <a:r>
              <a:rPr lang="en-US" i="1" dirty="0"/>
              <a:t>JAMA Network Open</a:t>
            </a:r>
            <a:r>
              <a:rPr lang="en-US" dirty="0"/>
              <a:t>, 2(3):e190968–e190968, 03 2019. </a:t>
            </a:r>
          </a:p>
          <a:p>
            <a:r>
              <a:rPr lang="en-US" dirty="0"/>
              <a:t>[7] M. Szalavitz. A drug addiction risk algorithm and its grim toll on chronic pain sufferers, </a:t>
            </a:r>
            <a:r>
              <a:rPr lang="en-US" i="1" dirty="0"/>
              <a:t>Wired, </a:t>
            </a:r>
            <a:r>
              <a:rPr lang="en-US" dirty="0"/>
              <a:t>08 2021.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618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DB73-934B-4108-8D48-8EF4898C1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3145690"/>
            <a:ext cx="11029616" cy="988332"/>
          </a:xfrm>
        </p:spPr>
        <p:txBody>
          <a:bodyPr anchor="ctr"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41538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73" name="Rectangle 144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4" name="Rectangle 146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4" name="Picture 6" descr="2020 Candidate Survey: Knowledge and Attitudes">
            <a:extLst>
              <a:ext uri="{FF2B5EF4-FFF2-40B4-BE49-F238E27FC236}">
                <a16:creationId xmlns:a16="http://schemas.microsoft.com/office/drawing/2014/main" id="{A4D79DD0-B7D4-497E-8821-27C049E3AD9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185" y="1507874"/>
            <a:ext cx="6079278" cy="404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5" name="Rectangle 148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4849D-52B1-406A-8A82-124936853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938022"/>
            <a:ext cx="4597758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Opioid Crisis in the United states</a:t>
            </a:r>
          </a:p>
        </p:txBody>
      </p:sp>
      <p:sp>
        <p:nvSpPr>
          <p:cNvPr id="2076" name="Content Placeholder 2">
            <a:extLst>
              <a:ext uri="{FF2B5EF4-FFF2-40B4-BE49-F238E27FC236}">
                <a16:creationId xmlns:a16="http://schemas.microsoft.com/office/drawing/2014/main" id="{516F202B-3593-438C-B9F1-3D7B7C4999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3606" y="2340864"/>
            <a:ext cx="4597758" cy="37932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1803 </a:t>
            </a:r>
            <a:r>
              <a:rPr lang="en-US" sz="1600" dirty="0">
                <a:solidFill>
                  <a:srgbClr val="FFFFFF"/>
                </a:solidFill>
                <a:sym typeface="Wingdings" panose="05000000000000000000" pitchFamily="2" charset="2"/>
              </a:rPr>
              <a:t> morphine</a:t>
            </a:r>
            <a:r>
              <a:rPr lang="en-US" sz="1600" dirty="0">
                <a:solidFill>
                  <a:srgbClr val="FFFFFF"/>
                </a:solidFill>
              </a:rPr>
              <a:t> distributed to soldiers in Civil War for pain relief, many became addicted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Overdose deaths increased from 2,000 deaths a year in the 1970s to 93,000 a year in 2020 </a:t>
            </a:r>
            <a:r>
              <a:rPr lang="en-US" sz="1600" baseline="30000" dirty="0">
                <a:solidFill>
                  <a:srgbClr val="FFFFFF"/>
                </a:solidFill>
              </a:rPr>
              <a:t>[1]</a:t>
            </a:r>
            <a:endParaRPr lang="en-US" sz="1100" baseline="300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The scale of the crisis has been enough to reduce life expectancy in the United States below its peak in 2014 to today </a:t>
            </a:r>
            <a:r>
              <a:rPr lang="en-US" sz="1600" baseline="30000" dirty="0">
                <a:solidFill>
                  <a:srgbClr val="FFFFFF"/>
                </a:solidFill>
              </a:rPr>
              <a:t>[2]</a:t>
            </a: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The CDC estimates that the total "economic burden" of prescription opioid misuse alone in the United States is $78.5 billion a year, including the costs of healthcare, lost productivity, addiction treatment, and criminal justice involvement </a:t>
            </a:r>
            <a:r>
              <a:rPr lang="en-US" sz="1600" baseline="30000" dirty="0">
                <a:solidFill>
                  <a:srgbClr val="FFFFFF"/>
                </a:solidFill>
              </a:rPr>
              <a:t>[3]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483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7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8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79" name="Rectangle 76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40B36-0E12-4886-AAAD-2B05B75F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Previous/Related Works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C1C2-13D3-43D0-BF28-477405EA9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1896533"/>
            <a:ext cx="6309003" cy="39622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Machine Learning scholarly research is primarily focused on users of opioids, specifically predicting opioid misuse (scholars like </a:t>
            </a:r>
            <a:r>
              <a:rPr lang="en-US" dirty="0" err="1">
                <a:solidFill>
                  <a:schemeClr val="tx2"/>
                </a:solidFill>
              </a:rPr>
              <a:t>Huinker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kumimoji="0" lang="en-US" b="0" i="0" u="none" strike="noStrike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[4] </a:t>
            </a:r>
            <a:r>
              <a:rPr lang="en-US" dirty="0">
                <a:solidFill>
                  <a:schemeClr val="tx2"/>
                </a:solidFill>
              </a:rPr>
              <a:t>analyze these possible models)</a:t>
            </a:r>
          </a:p>
          <a:p>
            <a:r>
              <a:rPr lang="en-US" dirty="0" err="1">
                <a:solidFill>
                  <a:schemeClr val="tx2"/>
                </a:solidFill>
              </a:rPr>
              <a:t>Northeastern’s</a:t>
            </a:r>
            <a:r>
              <a:rPr lang="en-US" dirty="0">
                <a:solidFill>
                  <a:schemeClr val="tx2"/>
                </a:solidFill>
              </a:rPr>
              <a:t> Angela Kilby </a:t>
            </a:r>
            <a:r>
              <a:rPr kumimoji="0" lang="en-US" b="0" i="0" u="none" strike="noStrike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[5]</a:t>
            </a:r>
            <a:r>
              <a:rPr lang="en-US" dirty="0">
                <a:solidFill>
                  <a:schemeClr val="tx2"/>
                </a:solidFill>
              </a:rPr>
              <a:t> and Lo-</a:t>
            </a:r>
            <a:r>
              <a:rPr lang="en-US" dirty="0" err="1">
                <a:solidFill>
                  <a:schemeClr val="tx2"/>
                </a:solidFill>
              </a:rPr>
              <a:t>Ciganic</a:t>
            </a:r>
            <a:r>
              <a:rPr lang="en-US" dirty="0">
                <a:solidFill>
                  <a:schemeClr val="tx2"/>
                </a:solidFill>
              </a:rPr>
              <a:t> W et al </a:t>
            </a:r>
            <a:r>
              <a:rPr kumimoji="0" lang="en-US" b="0" i="0" u="none" strike="noStrike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[6]</a:t>
            </a:r>
            <a:r>
              <a:rPr lang="en-US" dirty="0">
                <a:solidFill>
                  <a:schemeClr val="tx2"/>
                </a:solidFill>
              </a:rPr>
              <a:t> investigate issues with algorithmic methods currently being used in locales such as medical offices and police departments. </a:t>
            </a:r>
          </a:p>
          <a:p>
            <a:r>
              <a:rPr lang="en-US" dirty="0">
                <a:solidFill>
                  <a:schemeClr val="tx2"/>
                </a:solidFill>
              </a:rPr>
              <a:t>Critique of machine learning algorithms predicting one’s chances of opioid abuse is so prevalent that even mainstream journalistic sources cover the topic, as in Szalavitz’s expose in </a:t>
            </a:r>
            <a:r>
              <a:rPr lang="en-US" i="1" dirty="0">
                <a:solidFill>
                  <a:schemeClr val="tx2"/>
                </a:solidFill>
              </a:rPr>
              <a:t>Wired</a:t>
            </a:r>
            <a:r>
              <a:rPr kumimoji="0" lang="en-US" b="0" i="0" u="none" strike="noStrike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 [7]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074" name="Picture 2" descr="In the Midst of Crisis, FDA Approves Opioid Drug 10X ...">
            <a:extLst>
              <a:ext uri="{FF2B5EF4-FFF2-40B4-BE49-F238E27FC236}">
                <a16:creationId xmlns:a16="http://schemas.microsoft.com/office/drawing/2014/main" id="{647BF4FA-3BF7-44B7-8495-C8C1FD2A9F8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9" r="40495"/>
          <a:stretch/>
        </p:blipFill>
        <p:spPr bwMode="auto">
          <a:xfrm>
            <a:off x="7521283" y="10"/>
            <a:ext cx="467071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54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close-up of some medicine&#10;&#10;Description automatically generated with low confidence">
            <a:extLst>
              <a:ext uri="{FF2B5EF4-FFF2-40B4-BE49-F238E27FC236}">
                <a16:creationId xmlns:a16="http://schemas.microsoft.com/office/drawing/2014/main" id="{A5E7DD6F-A5A0-49EF-8221-AFF1118E982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F447D-249D-4F21-A0CC-05E0543B5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C89D6-FBD7-446F-9BCF-2DA9F3611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5199" y="2180496"/>
            <a:ext cx="10261602" cy="36783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We focus more on opioid prescribers rather than opioid users</a:t>
            </a:r>
          </a:p>
          <a:p>
            <a:r>
              <a:rPr lang="en-US" sz="2000" dirty="0"/>
              <a:t>We use federal datasets to do broad analysis, state-level ones to see how well those predictors fare</a:t>
            </a:r>
          </a:p>
          <a:p>
            <a:r>
              <a:rPr lang="en-US" sz="2000" dirty="0"/>
              <a:t>We are broad in our analysis, focusing on 3 specific concepts:</a:t>
            </a:r>
          </a:p>
          <a:p>
            <a:pPr lvl="1"/>
            <a:r>
              <a:rPr lang="en-US" sz="1700" dirty="0"/>
              <a:t>Studying the impact of lobbying groups on opioid prescriber rates</a:t>
            </a:r>
          </a:p>
          <a:p>
            <a:pPr lvl="1"/>
            <a:r>
              <a:rPr lang="en-US" sz="1800" dirty="0"/>
              <a:t>Using federal data to build a classifier which can identify doctors who prescribe opioids</a:t>
            </a:r>
          </a:p>
          <a:p>
            <a:pPr lvl="1"/>
            <a:r>
              <a:rPr lang="en-US" sz="1800" dirty="0"/>
              <a:t>Using that classifier to gain state-level insights, specifically for the state of Connecticut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63090-805C-4B2D-BA71-AF6BACA156BE}"/>
              </a:ext>
            </a:extLst>
          </p:cNvPr>
          <p:cNvSpPr txBox="1"/>
          <p:nvPr/>
        </p:nvSpPr>
        <p:spPr>
          <a:xfrm>
            <a:off x="2835479" y="6467912"/>
            <a:ext cx="9236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Image source: </a:t>
            </a:r>
            <a:r>
              <a:rPr lang="en-US" sz="1000" dirty="0">
                <a:hlinkClick r:id="rId3"/>
              </a:rPr>
              <a:t>https://irandaily.ir/content/imgcache/file/291108/0/image_650_365.jpg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8971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DA60-CA92-4132-9054-03DF7508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1 </a:t>
            </a:r>
            <a:r>
              <a:rPr lang="en-US" dirty="0">
                <a:sym typeface="Wingdings" panose="05000000000000000000" pitchFamily="2" charset="2"/>
              </a:rPr>
              <a:t> Studying the impact of lobbying groups on opioid prescriber rates  (Yoselyn)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FE3CD7D-7CE7-8F4C-A1E6-C2A5B48A1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Pharmaceutical companies make large contributions to the government, which could contribute to the opioid crisis</a:t>
            </a:r>
          </a:p>
          <a:p>
            <a:r>
              <a:rPr lang="en-US" dirty="0"/>
              <a:t>Opioid distributions vary between states, so it is possible that some patients are more likely to be prescribed opioids depending on their location</a:t>
            </a:r>
          </a:p>
          <a:p>
            <a:r>
              <a:rPr lang="en-US" dirty="0"/>
              <a:t>Being able to predict opioid prescribing rates can help identify patterns that influence prescribing practices</a:t>
            </a:r>
          </a:p>
        </p:txBody>
      </p:sp>
    </p:spTree>
    <p:extLst>
      <p:ext uri="{BB962C8B-B14F-4D97-AF65-F5344CB8AC3E}">
        <p14:creationId xmlns:p14="http://schemas.microsoft.com/office/powerpoint/2010/main" val="2773960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2040-CBD2-F64D-B281-2A67DE79A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3AB15-0D85-C54B-A7CD-F3D7A4FD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 a 2 year period included prescribing rates in the US, annual lobbying contributions from large pharmaceutical companies, and retail drug distribution in the US</a:t>
            </a:r>
          </a:p>
          <a:p>
            <a:r>
              <a:rPr lang="en-US" dirty="0"/>
              <a:t>Features include: breakout(urban/rural), total opioid prescriber, total prescription claims, total opioid distribution in grams, annual pharmaceutical companies, opioid prescribing rates changes, state</a:t>
            </a:r>
          </a:p>
        </p:txBody>
      </p:sp>
    </p:spTree>
    <p:extLst>
      <p:ext uri="{BB962C8B-B14F-4D97-AF65-F5344CB8AC3E}">
        <p14:creationId xmlns:p14="http://schemas.microsoft.com/office/powerpoint/2010/main" val="2423234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67037-53C3-4040-9BDA-862FBDDCD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feature selection results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92784CFB-4D85-FE49-9375-90BDFB281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5766" y="2315437"/>
            <a:ext cx="4148811" cy="3633787"/>
          </a:xfrm>
        </p:spPr>
      </p:pic>
    </p:spTree>
    <p:extLst>
      <p:ext uri="{BB962C8B-B14F-4D97-AF65-F5344CB8AC3E}">
        <p14:creationId xmlns:p14="http://schemas.microsoft.com/office/powerpoint/2010/main" val="1283442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CBE04-26B2-5640-B9F8-10E1918F6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39261"/>
          </a:xfrm>
        </p:spPr>
        <p:txBody>
          <a:bodyPr/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feature selection results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36455A8-C237-9A46-8FF8-CD3270F7F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0695" y="2054180"/>
            <a:ext cx="3949352" cy="3633787"/>
          </a:xfrm>
        </p:spPr>
      </p:pic>
    </p:spTree>
    <p:extLst>
      <p:ext uri="{BB962C8B-B14F-4D97-AF65-F5344CB8AC3E}">
        <p14:creationId xmlns:p14="http://schemas.microsoft.com/office/powerpoint/2010/main" val="176915340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D2D995-20F0-4C14-BF62-1248AB4B484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B3242A4-1E6A-4E02-809C-4A24066EC0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5255AC-12AC-4323-AA35-9BAC798B66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{6225A5A5-62AB-42DE-A8E9-0239F12F03D9}tf67061901_win32</Template>
  <TotalTime>469</TotalTime>
  <Words>1269</Words>
  <Application>Microsoft Macintosh PowerPoint</Application>
  <PresentationFormat>Widescreen</PresentationFormat>
  <Paragraphs>85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Calibri</vt:lpstr>
      <vt:lpstr>Franklin Gothic Book</vt:lpstr>
      <vt:lpstr>Franklin Gothic Demi</vt:lpstr>
      <vt:lpstr>Gill Sans MT</vt:lpstr>
      <vt:lpstr>Inter</vt:lpstr>
      <vt:lpstr>Wingdings 2</vt:lpstr>
      <vt:lpstr>DividendVTI</vt:lpstr>
      <vt:lpstr>Using Machine Learning to Address the Opioid Crisis</vt:lpstr>
      <vt:lpstr>Background &amp; Motivation</vt:lpstr>
      <vt:lpstr>The Opioid Crisis in the United states</vt:lpstr>
      <vt:lpstr>Previous/Related Works</vt:lpstr>
      <vt:lpstr>Our approach</vt:lpstr>
      <vt:lpstr>Analysis 1  Studying the impact of lobbying groups on opioid prescriber rates  (Yoselyn)</vt:lpstr>
      <vt:lpstr>The data</vt:lpstr>
      <vt:lpstr>1st feature selection results</vt:lpstr>
      <vt:lpstr>2nd feature selection results</vt:lpstr>
      <vt:lpstr>3rd Feature selection results</vt:lpstr>
      <vt:lpstr>observations</vt:lpstr>
      <vt:lpstr>Analysis 2  Using Federal data to classify doctors who prescribe opioids (Adithya)</vt:lpstr>
      <vt:lpstr>Building our Prediction Model</vt:lpstr>
      <vt:lpstr>Understanding the Dataset</vt:lpstr>
      <vt:lpstr>OBSERVATIONS</vt:lpstr>
      <vt:lpstr>Prediction – classification algorithms</vt:lpstr>
      <vt:lpstr>MODEL EVALUATION - 1</vt:lpstr>
      <vt:lpstr>MODEL EVALUATION - 2</vt:lpstr>
      <vt:lpstr>Analysis 3  using the classifier to gain state-level insights (Matthew)</vt:lpstr>
      <vt:lpstr>Overall findings</vt:lpstr>
      <vt:lpstr>Sources Referenced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Machine Learning to Address the Opioid Crisis</dc:title>
  <dc:creator>Megan Skrobacz</dc:creator>
  <cp:lastModifiedBy>Yoselyn Cervates</cp:lastModifiedBy>
  <cp:revision>44</cp:revision>
  <dcterms:created xsi:type="dcterms:W3CDTF">2021-12-11T20:27:31Z</dcterms:created>
  <dcterms:modified xsi:type="dcterms:W3CDTF">2021-12-14T23:56:06Z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